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85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87" r:id="rId14"/>
    <p:sldId id="267" r:id="rId15"/>
    <p:sldId id="275" r:id="rId16"/>
    <p:sldId id="268" r:id="rId17"/>
    <p:sldId id="276" r:id="rId18"/>
    <p:sldId id="269" r:id="rId19"/>
    <p:sldId id="277" r:id="rId20"/>
    <p:sldId id="278" r:id="rId21"/>
    <p:sldId id="288" r:id="rId22"/>
    <p:sldId id="271" r:id="rId23"/>
    <p:sldId id="279" r:id="rId24"/>
    <p:sldId id="274" r:id="rId25"/>
    <p:sldId id="280" r:id="rId26"/>
    <p:sldId id="272" r:id="rId27"/>
    <p:sldId id="281" r:id="rId28"/>
    <p:sldId id="273" r:id="rId29"/>
    <p:sldId id="284" r:id="rId30"/>
    <p:sldId id="282" r:id="rId31"/>
    <p:sldId id="286" r:id="rId32"/>
    <p:sldId id="290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340EA-F79B-49BA-A413-CF76784573D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9CBB6-4247-4A06-839F-84E97B6C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3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https://www.youtube.com/watch?v=W153kbdwSKM&amp;t=174s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9CBB6-4247-4A06-839F-84E97B6C5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On register until they exceed compulsory school age, return to school or move out of the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9CBB6-4247-4A06-839F-84E97B6C50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5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https://www.youtube.com/watch?v=W153kbdwSKM&amp;t=174s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9CBB6-4247-4A06-839F-84E97B6C50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8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9CBB6-4247-4A06-839F-84E97B6C50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7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9CBB6-4247-4A06-839F-84E97B6C50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5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FA04-D117-10DB-F9B1-57B3CF8D2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7BCFF-0BB4-843C-D48D-BB6EF3482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A2BEE-0CFF-A28D-CAFD-44D43BB5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541-EF92-4E7A-BEFE-9D9A9F16738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94C2-6056-E8E3-23FA-9F476C30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42FC4-AE36-11A0-5B8C-FA85C102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CCF2-8975-4AF3-B857-2B1BDCAF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9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0D5A-79C6-A52C-310B-F031A3CD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69AB5-FD94-8EE3-B326-A7B4B0564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F6596-A0DA-3C14-0071-0FB813C3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541-EF92-4E7A-BEFE-9D9A9F16738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273A5-C723-DDFC-27DA-8441E356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16128-6E0E-6170-D2A7-A73EF30A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CCF2-8975-4AF3-B857-2B1BDCAF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CB1A6B-A472-E035-0265-AED003591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BDCE1-B05E-CB4F-9A6B-E1CA921DF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826E7-1A4C-F74F-64B2-2307BCA5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541-EF92-4E7A-BEFE-9D9A9F16738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721F1-4638-CB64-8CF7-16D5DB71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BC2F-CD58-DD0E-EBEA-8FBC1CAC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CCF2-8975-4AF3-B857-2B1BDCAF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6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15FA-CF69-7ABD-F037-8DDD63C0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A2C2-A69D-9A06-1B77-FDFB22423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0C627-7F05-9134-8610-8C1FEDB4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541-EF92-4E7A-BEFE-9D9A9F16738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F0136-8E58-0D9D-9864-01C701B3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F77A7-5BBF-4C18-F55A-83E7944C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CCF2-8975-4AF3-B857-2B1BDCAF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E46D-1988-980A-0692-6E0C8FC3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25D9D-B8D8-1384-B077-8BEC0013C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DC974-3F76-8C2A-8F08-9A864861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541-EF92-4E7A-BEFE-9D9A9F16738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38B3B-ED86-384E-06BC-6AF2CCAD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81F53-E3DA-D0F3-4C83-62601DD2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CCF2-8975-4AF3-B857-2B1BDCAF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8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EDD2-111E-B2E8-6FFF-561ECBB7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755E8-9D36-3872-6C24-5F728A1D3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BCBC2-DF84-9D63-79B5-630AB76F5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6AC28-764E-0723-CC12-7316CF4D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541-EF92-4E7A-BEFE-9D9A9F16738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F0CEB-EA6D-A23F-85FC-3CE48D92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03514-4298-901C-B00C-761B8CFA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CCF2-8975-4AF3-B857-2B1BDCAF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496D-E96F-26E9-6323-1234EFC5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617B9-28D9-5E10-EE7B-A7C29392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08156-15F9-19F1-0733-F31C25202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DDE97-FA66-00A1-D91D-1B08EE29D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D4E647-74C4-CD64-7334-59624ADDD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56FFB-D9E4-140B-C4B0-54E87CBE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541-EF92-4E7A-BEFE-9D9A9F16738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8E6C7-9DBB-2CBA-6A7A-DBB8B039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7FB0E-FCBB-E7CE-9A91-B63D73F8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CCF2-8975-4AF3-B857-2B1BDCAF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8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1C04-E1F2-4326-A5A4-D8DCB3E9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9FEDB-A417-B511-7F5F-EA344D6B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541-EF92-4E7A-BEFE-9D9A9F16738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A838F-2C52-9625-9763-B4F7958E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28DB9-E818-257E-352B-901FD26B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CCF2-8975-4AF3-B857-2B1BDCAF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AD7CD-9F6C-01CA-82D6-8A4DC5F0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541-EF92-4E7A-BEFE-9D9A9F16738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F0766-2ABE-BF69-CC0D-8FAFD6AC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A7AD4-E5C6-B3DA-E49B-2482B38F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CCF2-8975-4AF3-B857-2B1BDCAF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7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98F4-17A8-FFF1-B38D-F220C733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D08D3-C456-5C3C-7B33-DD39C63B3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6CA23-D7A8-7E39-5F0C-02B0EC30A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EDF59-35D0-3393-60CD-F0EE90FE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541-EF92-4E7A-BEFE-9D9A9F16738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32D59-80ED-9CD6-7243-F7B3D201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91D58-2605-2406-0640-ACCF3961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CCF2-8975-4AF3-B857-2B1BDCAF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8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2022-1D15-FDA2-E55F-BB99E9EB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8F9FE-76E0-1178-32A0-4CE967975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6F99A-D889-9D22-7E65-64A33EFB2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F95AD-B56A-3F07-E975-3A502C1B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6541-EF92-4E7A-BEFE-9D9A9F16738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07A6F-31DA-7DC5-A211-B29EEFC5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E94C9-D8C1-1604-F114-E97CA8A1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CCF2-8975-4AF3-B857-2B1BDCAF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FB45E-C701-1B02-A9D6-42442B2A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2A11D-BBCB-7381-DCD4-45231D9AF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CE4AA-00CB-0041-A93D-F40F8D5CB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6541-EF92-4E7A-BEFE-9D9A9F16738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15E5D-F550-BB57-7312-7E9A889F5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46B32-F9D7-C275-A58F-24D29DE33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ACCF2-8975-4AF3-B857-2B1BDCAF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about:blan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about:blank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F1D00-CE7F-E68F-197E-FDA4708BF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1" r="2" b="2"/>
          <a:stretch/>
        </p:blipFill>
        <p:spPr>
          <a:xfrm>
            <a:off x="13961" y="0"/>
            <a:ext cx="966964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60D7E-88A1-6E11-6928-66F5FEAC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387" y="132736"/>
            <a:ext cx="4370547" cy="4567700"/>
          </a:xfrm>
          <a:scene3d>
            <a:camera prst="orthographicFront"/>
            <a:lightRig rig="threePt" dir="t"/>
          </a:scene3d>
          <a:sp3d extrusionH="82550">
            <a:extrusionClr>
              <a:schemeClr val="accent4">
                <a:lumMod val="50000"/>
              </a:schemeClr>
            </a:extrusionClr>
          </a:sp3d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Kristen ITC" panose="03050502040202030202" pitchFamily="66" charset="0"/>
              </a:rPr>
              <a:t>DIGGING</a:t>
            </a:r>
            <a:r>
              <a:rPr lang="en-US" sz="4800" b="1" dirty="0">
                <a:latin typeface="Kristen ITC" panose="03050502040202030202" pitchFamily="66" charset="0"/>
              </a:rPr>
              <a:t> 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Kristen ITC" panose="03050502040202030202" pitchFamily="66" charset="0"/>
              </a:rPr>
              <a:t>into</a:t>
            </a:r>
            <a:r>
              <a:rPr lang="en-US" sz="4800" b="1" dirty="0">
                <a:latin typeface="Kristen ITC" panose="03050502040202030202" pitchFamily="66" charset="0"/>
              </a:rPr>
              <a:t> 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Kristen ITC" panose="03050502040202030202" pitchFamily="66" charset="0"/>
              </a:rPr>
              <a:t>Attendance</a:t>
            </a:r>
          </a:p>
        </p:txBody>
      </p:sp>
      <p:pic>
        <p:nvPicPr>
          <p:cNvPr id="19" name="Picture 18" descr="Text, logo">
            <a:extLst>
              <a:ext uri="{FF2B5EF4-FFF2-40B4-BE49-F238E27FC236}">
                <a16:creationId xmlns:a16="http://schemas.microsoft.com/office/drawing/2014/main" id="{9D4AAD3D-FBBF-C35D-7E21-94DC23DFD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56" y="6091171"/>
            <a:ext cx="2529809" cy="744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67CA23-AA4A-91A1-EE94-0D33FDE24467}"/>
              </a:ext>
            </a:extLst>
          </p:cNvPr>
          <p:cNvSpPr txBox="1"/>
          <p:nvPr/>
        </p:nvSpPr>
        <p:spPr>
          <a:xfrm>
            <a:off x="7986529" y="5444840"/>
            <a:ext cx="4191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Marti Mauro</a:t>
            </a:r>
          </a:p>
          <a:p>
            <a:pPr algn="ctr"/>
            <a:r>
              <a:rPr lang="en-US" dirty="0"/>
              <a:t>mmauro@penfield.edu</a:t>
            </a:r>
          </a:p>
        </p:txBody>
      </p:sp>
    </p:spTree>
    <p:extLst>
      <p:ext uri="{BB962C8B-B14F-4D97-AF65-F5344CB8AC3E}">
        <p14:creationId xmlns:p14="http://schemas.microsoft.com/office/powerpoint/2010/main" val="2854554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3172B-7DBD-5327-19DE-9221C6C64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86" y="5436194"/>
            <a:ext cx="3372321" cy="25721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31F660-629E-A5F0-ABD9-AE0DFB318483}"/>
              </a:ext>
            </a:extLst>
          </p:cNvPr>
          <p:cNvGrpSpPr/>
          <p:nvPr/>
        </p:nvGrpSpPr>
        <p:grpSpPr>
          <a:xfrm>
            <a:off x="2968168" y="1198291"/>
            <a:ext cx="9223832" cy="3982006"/>
            <a:chOff x="2968168" y="1437997"/>
            <a:chExt cx="9223832" cy="3982006"/>
          </a:xfrm>
        </p:grpSpPr>
        <p:pic>
          <p:nvPicPr>
            <p:cNvPr id="6" name="Picture 5" descr="Table&#10;&#10;Description automatically generated">
              <a:extLst>
                <a:ext uri="{FF2B5EF4-FFF2-40B4-BE49-F238E27FC236}">
                  <a16:creationId xmlns:a16="http://schemas.microsoft.com/office/drawing/2014/main" id="{18C6A586-FBB1-72C1-F20B-AFD76CAAA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168" y="1437997"/>
              <a:ext cx="9223832" cy="398200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8B87539-BF0D-3E3D-18A7-18AE2AE1ED8F}"/>
                </a:ext>
              </a:extLst>
            </p:cNvPr>
            <p:cNvSpPr/>
            <p:nvPr/>
          </p:nvSpPr>
          <p:spPr>
            <a:xfrm>
              <a:off x="2968168" y="3568822"/>
              <a:ext cx="9194241" cy="408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8C4203E2-E7C1-4FEA-16AE-F08000DCA0F2}"/>
              </a:ext>
            </a:extLst>
          </p:cNvPr>
          <p:cNvSpPr/>
          <p:nvPr/>
        </p:nvSpPr>
        <p:spPr>
          <a:xfrm>
            <a:off x="163354" y="1730319"/>
            <a:ext cx="3216454" cy="3397361"/>
          </a:xfrm>
          <a:prstGeom prst="homePlate">
            <a:avLst>
              <a:gd name="adj" fmla="val 48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/>
              <a:t>SIRS 376 </a:t>
            </a:r>
            <a:r>
              <a:rPr lang="en-US" sz="2800" dirty="0"/>
              <a:t>provides an Attendance Data Flow by region with Subgroups and column (</a:t>
            </a:r>
            <a:r>
              <a:rPr lang="en-US" sz="2800" dirty="0" err="1"/>
              <a:t>mo</a:t>
            </a:r>
            <a:r>
              <a:rPr lang="en-US" sz="2800" dirty="0"/>
              <a:t>) selections</a:t>
            </a:r>
          </a:p>
        </p:txBody>
      </p:sp>
    </p:spTree>
    <p:extLst>
      <p:ext uri="{BB962C8B-B14F-4D97-AF65-F5344CB8AC3E}">
        <p14:creationId xmlns:p14="http://schemas.microsoft.com/office/powerpoint/2010/main" val="83673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499640" y="2226430"/>
            <a:ext cx="11192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Georgia" panose="02040502050405020303" pitchFamily="18" charset="0"/>
              <a:buChar char="◊"/>
            </a:pPr>
            <a:r>
              <a:rPr lang="en-US" sz="3600" dirty="0"/>
              <a:t>Principals &amp; Assistant Principals overseer this data along with attendance clerks, nurses &amp; counselors</a:t>
            </a:r>
          </a:p>
          <a:p>
            <a:pPr marL="571500" indent="-571500">
              <a:buFont typeface="Georgia" panose="02040502050405020303" pitchFamily="18" charset="0"/>
              <a:buChar char="◊"/>
            </a:pPr>
            <a:r>
              <a:rPr lang="en-US" sz="3600" dirty="0"/>
              <a:t>BOE Policy and School Parent/Student Handbook</a:t>
            </a:r>
          </a:p>
          <a:p>
            <a:pPr marL="571500" indent="-571500">
              <a:buFont typeface="Georgia" panose="02040502050405020303" pitchFamily="18" charset="0"/>
              <a:buChar char="◊"/>
            </a:pPr>
            <a:r>
              <a:rPr lang="en-US" sz="3600" dirty="0"/>
              <a:t>SIS – Attendance Reports to identify “highflyers”</a:t>
            </a:r>
          </a:p>
          <a:p>
            <a:pPr marL="571500" indent="-571500">
              <a:buFont typeface="Georgia" panose="02040502050405020303" pitchFamily="18" charset="0"/>
              <a:buChar char="◊"/>
            </a:pPr>
            <a:r>
              <a:rPr lang="en-US" sz="3600" dirty="0"/>
              <a:t>Bring people together to discuss scenarios &amp; resolutions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EEE5E-68C3-224E-8D6C-516D531985CF}"/>
              </a:ext>
            </a:extLst>
          </p:cNvPr>
          <p:cNvSpPr txBox="1"/>
          <p:nvPr/>
        </p:nvSpPr>
        <p:spPr>
          <a:xfrm>
            <a:off x="795528" y="585216"/>
            <a:ext cx="9857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all" dirty="0">
                <a:solidFill>
                  <a:srgbClr val="FF0000"/>
                </a:solidFill>
                <a:latin typeface="Castellar" panose="020A0402060406010301" pitchFamily="18" charset="0"/>
              </a:rPr>
              <a:t>The TEAM</a:t>
            </a:r>
          </a:p>
        </p:txBody>
      </p:sp>
    </p:spTree>
    <p:extLst>
      <p:ext uri="{BB962C8B-B14F-4D97-AF65-F5344CB8AC3E}">
        <p14:creationId xmlns:p14="http://schemas.microsoft.com/office/powerpoint/2010/main" val="1867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1142410" y="955418"/>
            <a:ext cx="100468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Attendance Codes</a:t>
            </a:r>
          </a:p>
          <a:p>
            <a:endParaRPr lang="en-US" sz="3600" dirty="0"/>
          </a:p>
          <a:p>
            <a:pPr marL="457200" indent="-457200">
              <a:buFont typeface="Georgia" panose="02040502050405020303" pitchFamily="18" charset="0"/>
              <a:buChar char="◊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attendance clerks met to discuss the codes used</a:t>
            </a:r>
          </a:p>
          <a:p>
            <a:pPr marL="457200" indent="-457200">
              <a:buFont typeface="Georgia" panose="02040502050405020303" pitchFamily="18" charset="0"/>
              <a:buChar char="◊"/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Data Coordinator reviews scenarios with Principals, Clerks and Counselors</a:t>
            </a:r>
          </a:p>
          <a:p>
            <a:pPr marL="457200" indent="-457200">
              <a:buFont typeface="Georgia" panose="02040502050405020303" pitchFamily="18" charset="0"/>
              <a:buChar char="◊"/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Adjustments are made to better reflect circumstances</a:t>
            </a:r>
          </a:p>
          <a:p>
            <a:pPr marL="285750" indent="-285750">
              <a:buFont typeface="Georgia" panose="02040502050405020303" pitchFamily="18" charset="0"/>
              <a:buChar char="◊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1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D604FE-69A8-F7AF-BF6E-73F229FA7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58092"/>
              </p:ext>
            </p:extLst>
          </p:nvPr>
        </p:nvGraphicFramePr>
        <p:xfrm>
          <a:off x="1805651" y="91046"/>
          <a:ext cx="8264324" cy="6675907"/>
        </p:xfrm>
        <a:graphic>
          <a:graphicData uri="http://schemas.openxmlformats.org/drawingml/2006/table">
            <a:tbl>
              <a:tblPr/>
              <a:tblGrid>
                <a:gridCol w="1293909">
                  <a:extLst>
                    <a:ext uri="{9D8B030D-6E8A-4147-A177-3AD203B41FA5}">
                      <a16:colId xmlns:a16="http://schemas.microsoft.com/office/drawing/2014/main" val="1526483664"/>
                    </a:ext>
                  </a:extLst>
                </a:gridCol>
                <a:gridCol w="2775644">
                  <a:extLst>
                    <a:ext uri="{9D8B030D-6E8A-4147-A177-3AD203B41FA5}">
                      <a16:colId xmlns:a16="http://schemas.microsoft.com/office/drawing/2014/main" val="2595102682"/>
                    </a:ext>
                  </a:extLst>
                </a:gridCol>
                <a:gridCol w="4194771">
                  <a:extLst>
                    <a:ext uri="{9D8B030D-6E8A-4147-A177-3AD203B41FA5}">
                      <a16:colId xmlns:a16="http://schemas.microsoft.com/office/drawing/2014/main" val="1123357439"/>
                    </a:ext>
                  </a:extLst>
                </a:gridCol>
              </a:tblGrid>
              <a:tr h="2252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InfiniteCampus Codes Displayed (may also be used in Comments)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85571"/>
                  </a:ext>
                </a:extLst>
              </a:tr>
              <a:tr h="2252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Code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Meaning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Is This Used?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615424"/>
                  </a:ext>
                </a:extLst>
              </a:tr>
              <a:tr h="6869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Absent Unknown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Generated if student is marked Absent by a teacher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287452"/>
                  </a:ext>
                </a:extLst>
              </a:tr>
              <a:tr h="675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Absent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used if instructed; indicates student was with their Administrator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314269"/>
                  </a:ext>
                </a:extLst>
              </a:tr>
              <a:tr h="675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Absent Excused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is absent from class for an excusable reason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771231"/>
                  </a:ext>
                </a:extLst>
              </a:tr>
              <a:tr h="675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Alternative Instruction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has a modified schedule and/or attends tutoring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823477"/>
                  </a:ext>
                </a:extLst>
              </a:tr>
              <a:tr h="1126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Absent Sick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is absent from class due to illness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344249"/>
                  </a:ext>
                </a:extLst>
              </a:tr>
              <a:tr h="1126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Absent Unexcused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is absent from class without a valid excuse (i.e. Family vacation, sleeping in, no contact from home)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71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66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2026689" y="1123555"/>
            <a:ext cx="9311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Scenario 1:</a:t>
            </a:r>
          </a:p>
          <a:p>
            <a:endParaRPr lang="en-US" sz="3600" dirty="0"/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left the country with her family in November. Mom said she was attending school there and will return in February.</a:t>
            </a:r>
          </a:p>
          <a:p>
            <a:endParaRPr lang="en-US" sz="3600" dirty="0"/>
          </a:p>
          <a:p>
            <a:endParaRPr lang="en-US" dirty="0"/>
          </a:p>
          <a:p>
            <a:pPr marL="285750" indent="-285750">
              <a:buFont typeface="Georgia" panose="02040502050405020303" pitchFamily="18" charset="0"/>
              <a:buChar char="◊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2F1D3-ED5C-314C-2C4B-4DBB51012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072" y="3489892"/>
            <a:ext cx="4046558" cy="28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4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499640" y="821803"/>
            <a:ext cx="1119271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Scenario 1 - What we did:</a:t>
            </a:r>
          </a:p>
          <a:p>
            <a:endParaRPr lang="en-US" sz="1200" dirty="0"/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left the country with her family in November. Mom said she was attending school there and will return in February.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used the End Reason code 442 – Left the U.S.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case, she was reportedly leaving the country and going to school there.  They expected to return but did not give an exact date. We re-enrolled her when she returned.  They did not change their local address, so they did not need to re-register or show residency again.</a:t>
            </a:r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37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2209634" y="778442"/>
            <a:ext cx="777273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Scenario 2:</a:t>
            </a:r>
          </a:p>
          <a:p>
            <a:endParaRPr lang="en-US" sz="3600" dirty="0"/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left the country for a month on vacation. Has had many absences since then. </a:t>
            </a:r>
            <a:endParaRPr lang="en-US" sz="3600" dirty="0"/>
          </a:p>
          <a:p>
            <a:endParaRPr lang="en-US" sz="1000" dirty="0"/>
          </a:p>
          <a:p>
            <a:r>
              <a:rPr lang="en-US" sz="3600" dirty="0"/>
              <a:t>How is this the same but different?</a:t>
            </a:r>
          </a:p>
          <a:p>
            <a:endParaRPr lang="en-US" dirty="0"/>
          </a:p>
          <a:p>
            <a:pPr marL="285750" indent="-285750">
              <a:buFont typeface="Georgia" panose="02040502050405020303" pitchFamily="18" charset="0"/>
              <a:buChar char="◊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C21E9-2E7B-5F8C-9EE3-ECEE52361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18" y="3846724"/>
            <a:ext cx="3554361" cy="25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7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606406" y="1239054"/>
            <a:ext cx="109791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Scenario 2 – What we did:</a:t>
            </a:r>
          </a:p>
          <a:p>
            <a:endParaRPr lang="en-US" sz="1200" dirty="0"/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left the country for a month on vacation. Has had many absences since then. </a:t>
            </a:r>
            <a:endParaRPr lang="en-US" sz="2400" dirty="0"/>
          </a:p>
          <a:p>
            <a:endParaRPr lang="en-US" sz="1200" dirty="0"/>
          </a:p>
          <a:p>
            <a:endParaRPr lang="en-US" sz="1200" dirty="0"/>
          </a:p>
          <a:p>
            <a:pPr marL="285750" indent="-285750">
              <a:buFont typeface="Georgia" panose="02040502050405020303" pitchFamily="18" charset="0"/>
              <a:buChar char="◊"/>
            </a:pPr>
            <a:r>
              <a:rPr lang="en-US" sz="3200" dirty="0"/>
              <a:t>Same – left the country</a:t>
            </a:r>
          </a:p>
          <a:p>
            <a:pPr marL="285750" indent="-285750">
              <a:buFont typeface="Georgia" panose="02040502050405020303" pitchFamily="18" charset="0"/>
              <a:buChar char="◊"/>
            </a:pPr>
            <a:r>
              <a:rPr lang="en-US" sz="3200" dirty="0"/>
              <a:t>Different – vacation / no instruction</a:t>
            </a:r>
          </a:p>
          <a:p>
            <a:pPr marL="285750" indent="-285750">
              <a:buFont typeface="Georgia" panose="02040502050405020303" pitchFamily="18" charset="0"/>
              <a:buChar char="◊"/>
            </a:pPr>
            <a:r>
              <a:rPr lang="en-US" sz="3200" dirty="0"/>
              <a:t>We marked this one ‘AU’ for time away on </a:t>
            </a:r>
            <a:r>
              <a:rPr lang="en-US" sz="3200" dirty="0" err="1"/>
              <a:t>vaca</a:t>
            </a:r>
            <a:r>
              <a:rPr lang="en-US" sz="3200" dirty="0"/>
              <a:t> </a:t>
            </a:r>
          </a:p>
          <a:p>
            <a:pPr marL="285750" indent="-285750">
              <a:buFont typeface="Georgia" panose="02040502050405020303" pitchFamily="18" charset="0"/>
              <a:buChar char="◊"/>
            </a:pPr>
            <a:r>
              <a:rPr lang="en-US" sz="3200" dirty="0"/>
              <a:t>The remainder of the attendance is marked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338964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2052712" y="1169275"/>
            <a:ext cx="80865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Scenario 3:</a:t>
            </a:r>
          </a:p>
          <a:p>
            <a:endParaRPr lang="en-US" sz="3600" dirty="0"/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has been in the hospital and too sick for instruction. </a:t>
            </a:r>
            <a:endParaRPr lang="en-US" sz="3600" dirty="0"/>
          </a:p>
          <a:p>
            <a:endParaRPr lang="en-US" sz="3600" dirty="0"/>
          </a:p>
          <a:p>
            <a:endParaRPr lang="en-US" dirty="0"/>
          </a:p>
          <a:p>
            <a:pPr marL="285750" indent="-285750">
              <a:buFont typeface="Georgia" panose="02040502050405020303" pitchFamily="18" charset="0"/>
              <a:buChar char="◊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B183A-F05D-EF9D-780B-B834371C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021" y="3280133"/>
            <a:ext cx="4578712" cy="30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57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1121311" y="1247931"/>
            <a:ext cx="994937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Scenario 3 -  What we did:</a:t>
            </a:r>
          </a:p>
          <a:p>
            <a:endParaRPr lang="en-US" sz="1200" dirty="0"/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has been in the hospital and is too sick for instruction. </a:t>
            </a:r>
            <a:endParaRPr lang="en-US" sz="2400" dirty="0"/>
          </a:p>
          <a:p>
            <a:endParaRPr lang="en-US" sz="1200" dirty="0"/>
          </a:p>
          <a:p>
            <a:pPr marL="457200" indent="-457200">
              <a:buFont typeface="Georgia" panose="02040502050405020303" pitchFamily="18" charset="0"/>
              <a:buChar char="◊"/>
            </a:pPr>
            <a:r>
              <a:rPr lang="en-US" sz="3200" dirty="0"/>
              <a:t>Initially, we marked as ‘AS’ as an excused absence</a:t>
            </a:r>
          </a:p>
          <a:p>
            <a:pPr marL="457200" indent="-457200">
              <a:buFont typeface="Georgia" panose="02040502050405020303" pitchFamily="18" charset="0"/>
              <a:buChar char="◊"/>
            </a:pPr>
            <a:r>
              <a:rPr lang="en-US" sz="3200" dirty="0"/>
              <a:t>Then we speak with the parent about Home Instruction</a:t>
            </a:r>
          </a:p>
          <a:p>
            <a:pPr marL="457200" indent="-457200">
              <a:buFont typeface="Georgia" panose="02040502050405020303" pitchFamily="18" charset="0"/>
              <a:buChar char="◊"/>
            </a:pPr>
            <a:r>
              <a:rPr lang="en-US" sz="3200" dirty="0"/>
              <a:t>The attendance will be marked as ASHE</a:t>
            </a:r>
          </a:p>
          <a:p>
            <a:pPr marL="457200" indent="-457200">
              <a:buFont typeface="Georgia" panose="02040502050405020303" pitchFamily="18" charset="0"/>
              <a:buChar char="◊"/>
            </a:pPr>
            <a:r>
              <a:rPr lang="en-US" sz="3200" dirty="0"/>
              <a:t>Once the student can take instruction then we use HI</a:t>
            </a:r>
          </a:p>
        </p:txBody>
      </p:sp>
    </p:spTree>
    <p:extLst>
      <p:ext uri="{BB962C8B-B14F-4D97-AF65-F5344CB8AC3E}">
        <p14:creationId xmlns:p14="http://schemas.microsoft.com/office/powerpoint/2010/main" val="256881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506EEC-BBF7-3AB1-5FCD-81E968BD7109}"/>
              </a:ext>
            </a:extLst>
          </p:cNvPr>
          <p:cNvSpPr txBox="1"/>
          <p:nvPr/>
        </p:nvSpPr>
        <p:spPr>
          <a:xfrm>
            <a:off x="2324601" y="786990"/>
            <a:ext cx="71300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4"/>
              </a:rPr>
              <a:t>Gerry Brooks:  Getting kids back to some in-person learning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FB3FB9-27F2-55C6-1E4C-FB3E22455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738" y="2508309"/>
            <a:ext cx="5642487" cy="3616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45C1B-9643-1476-47AC-E3AF8E444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231" y="2910567"/>
            <a:ext cx="3009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23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2132635" y="1169043"/>
            <a:ext cx="79267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Scenario 4:</a:t>
            </a:r>
          </a:p>
          <a:p>
            <a:endParaRPr lang="en-US" sz="3200" dirty="0"/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is not vaccinated with the required immunizations. </a:t>
            </a:r>
            <a:endParaRPr lang="en-US" sz="3600" dirty="0"/>
          </a:p>
          <a:p>
            <a:endParaRPr lang="en-US" sz="1200" dirty="0"/>
          </a:p>
          <a:p>
            <a:endParaRPr lang="en-US" dirty="0"/>
          </a:p>
          <a:p>
            <a:pPr marL="285750" indent="-285750">
              <a:buFont typeface="Georgia" panose="02040502050405020303" pitchFamily="18" charset="0"/>
              <a:buChar char="◊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C7E78-43D0-DDDF-7677-E974AAA90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499" y="3159827"/>
            <a:ext cx="4003727" cy="26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18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1018347" y="909009"/>
            <a:ext cx="101553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Scenario 4 – What we did:</a:t>
            </a:r>
          </a:p>
          <a:p>
            <a:endParaRPr lang="en-US" sz="1200" dirty="0"/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is not vaccinated with the required immunizations. </a:t>
            </a:r>
          </a:p>
          <a:p>
            <a:endParaRPr lang="en-US" sz="2400" dirty="0"/>
          </a:p>
          <a:p>
            <a:endParaRPr lang="en-US" sz="1200" dirty="0"/>
          </a:p>
          <a:p>
            <a:pPr marL="457200" indent="-457200">
              <a:buFont typeface="Georgia" panose="02040502050405020303" pitchFamily="18" charset="0"/>
              <a:buChar char="◊"/>
            </a:pPr>
            <a:r>
              <a:rPr lang="en-US" sz="3200" dirty="0"/>
              <a:t>The enrollment must be ended with code 430- Excluded pursuant to PHL 2164.  </a:t>
            </a:r>
          </a:p>
          <a:p>
            <a:pPr marL="457200" indent="-457200">
              <a:buFont typeface="Georgia" panose="02040502050405020303" pitchFamily="18" charset="0"/>
              <a:buChar char="◊"/>
            </a:pPr>
            <a:r>
              <a:rPr lang="en-US" sz="3200" dirty="0"/>
              <a:t>A new enrollment for the same school is needed with a start code 8300 – Compulsory age student, not attending.</a:t>
            </a:r>
          </a:p>
          <a:p>
            <a:pPr marL="457200" indent="-457200">
              <a:buFont typeface="Georgia" panose="02040502050405020303" pitchFamily="18" charset="0"/>
              <a:buChar char="◊"/>
            </a:pPr>
            <a:r>
              <a:rPr lang="en-US" sz="3200" dirty="0"/>
              <a:t>Once they receive the vaccination they may re-enroll.  </a:t>
            </a:r>
          </a:p>
          <a:p>
            <a:pPr marL="457200" indent="-457200">
              <a:buFont typeface="Georgia" panose="02040502050405020303" pitchFamily="18" charset="0"/>
              <a:buChar char="◊"/>
            </a:pPr>
            <a:r>
              <a:rPr lang="en-US" sz="3200" dirty="0"/>
              <a:t>OR the parent may choose to Homeschool the student.</a:t>
            </a:r>
          </a:p>
        </p:txBody>
      </p:sp>
    </p:spTree>
    <p:extLst>
      <p:ext uri="{BB962C8B-B14F-4D97-AF65-F5344CB8AC3E}">
        <p14:creationId xmlns:p14="http://schemas.microsoft.com/office/powerpoint/2010/main" val="142000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1647491" y="1236301"/>
            <a:ext cx="889701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Scenario 5:</a:t>
            </a:r>
          </a:p>
          <a:p>
            <a:endParaRPr lang="en-US" sz="3600" dirty="0"/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some students who go to alternate instruction in our school.  The Instructional Team is working to get them back to their scheduled classes.</a:t>
            </a:r>
            <a:endParaRPr lang="en-US" dirty="0"/>
          </a:p>
          <a:p>
            <a:pPr marL="285750" indent="-285750">
              <a:buFont typeface="Georgia" panose="02040502050405020303" pitchFamily="18" charset="0"/>
              <a:buChar char="◊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06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1080666" y="774901"/>
            <a:ext cx="109113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Scenario 5 – What we did:</a:t>
            </a:r>
            <a:endParaRPr lang="en-US" sz="1200" dirty="0"/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some students who go to alternate instruction in our school.  The Instructional Team is working to get them back to their scheduled classes.</a:t>
            </a:r>
            <a:endParaRPr lang="en-US" sz="2400" dirty="0"/>
          </a:p>
          <a:p>
            <a:endParaRPr lang="en-US" sz="1200" dirty="0"/>
          </a:p>
          <a:p>
            <a:r>
              <a:rPr lang="en-US" sz="3200" dirty="0"/>
              <a:t>The attendance is entered as ‘AI’ and is Absent from class but taking instruction.</a:t>
            </a:r>
          </a:p>
          <a:p>
            <a:pPr marL="285750" indent="-285750">
              <a:buFont typeface="Georgia" panose="02040502050405020303" pitchFamily="18" charset="0"/>
              <a:buChar char="◊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EC968-1801-5B2A-95A6-BDDC17DFB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301" y="3791111"/>
            <a:ext cx="4979844" cy="20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85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1798089" y="1187563"/>
            <a:ext cx="85728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Scenario 6:</a:t>
            </a:r>
          </a:p>
          <a:p>
            <a:endParaRPr lang="en-US" sz="3600" dirty="0"/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few students who have a modified schedule. They come in late and/or leave early. </a:t>
            </a:r>
            <a:endParaRPr lang="en-US" dirty="0"/>
          </a:p>
          <a:p>
            <a:pPr marL="285750" indent="-285750">
              <a:buFont typeface="Georgia" panose="02040502050405020303" pitchFamily="18" charset="0"/>
              <a:buChar char="◊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54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997532" y="812278"/>
            <a:ext cx="1019693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Scenario 6 – What we did:</a:t>
            </a:r>
          </a:p>
          <a:p>
            <a:endParaRPr lang="en-US" sz="1200" dirty="0"/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few students who have a modified schedule. They come in late and/or leave early. </a:t>
            </a:r>
            <a:endParaRPr lang="en-US" sz="2400" dirty="0"/>
          </a:p>
          <a:p>
            <a:endParaRPr lang="en-US" sz="1200" dirty="0"/>
          </a:p>
          <a:p>
            <a:r>
              <a:rPr lang="en-US" sz="3200" dirty="0"/>
              <a:t>The students are meeting the requirements for instruction with a period that does not have attendance.</a:t>
            </a:r>
          </a:p>
        </p:txBody>
      </p:sp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22B8AD18-6AB0-4B63-8F5B-A1C03F423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31" y="3429000"/>
            <a:ext cx="706853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83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1843809" y="1096123"/>
            <a:ext cx="93210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Scenario 7:</a:t>
            </a:r>
          </a:p>
          <a:p>
            <a:endParaRPr lang="en-US" sz="3600" dirty="0"/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is not able to come to school and the parent has sent them out of state to a medical facility. </a:t>
            </a:r>
            <a:endParaRPr lang="en-US" sz="3600" dirty="0"/>
          </a:p>
          <a:p>
            <a:endParaRPr lang="en-US" sz="3600" dirty="0"/>
          </a:p>
          <a:p>
            <a:endParaRPr lang="en-US" dirty="0"/>
          </a:p>
          <a:p>
            <a:pPr marL="285750" indent="-285750">
              <a:buFont typeface="Georgia" panose="02040502050405020303" pitchFamily="18" charset="0"/>
              <a:buChar char="◊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16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499639" y="185195"/>
            <a:ext cx="111927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Scenario 7 – What we did:</a:t>
            </a:r>
          </a:p>
          <a:p>
            <a:endParaRPr lang="en-US" sz="1000" dirty="0"/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is not able to come to school and the parent has sent them out of state to a medical facility. </a:t>
            </a:r>
            <a:endParaRPr lang="en-US" sz="2000" dirty="0"/>
          </a:p>
          <a:p>
            <a:endParaRPr lang="en-US" sz="1200" dirty="0"/>
          </a:p>
          <a:p>
            <a:pPr marL="342900" indent="-342900">
              <a:buFont typeface="Georgia" panose="02040502050405020303" pitchFamily="18" charset="0"/>
              <a:buChar char="◊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Enrollment is exited with code 430</a:t>
            </a:r>
          </a:p>
          <a:p>
            <a:pPr marL="342900" indent="-342900">
              <a:buFont typeface="Georgia" panose="02040502050405020303" pitchFamily="18" charset="0"/>
              <a:buChar char="◊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New enrollment with start code 8300 –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Compulsory age student, not attending, no documentation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Not enrolled in approved home schooling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till of compulsory school age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ust be kept on the school’s attendance register </a:t>
            </a:r>
          </a:p>
          <a:p>
            <a:pPr marL="285750" indent="-285750">
              <a:buFont typeface="Georgia" panose="02040502050405020303" pitchFamily="18" charset="0"/>
              <a:buChar char="◊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Return, the 8300 enrollment is ended with code 153 – Transferred to in district/out-of-district school. The next enrollment starts with 0011 – Enrollment in building or grade.</a:t>
            </a:r>
          </a:p>
          <a:p>
            <a:pPr marL="285750" indent="-285750">
              <a:buFont typeface="Georgia" panose="02040502050405020303" pitchFamily="18" charset="0"/>
              <a:buChar char="◊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If they do not return, the next school year uses the 8300 code with a grade of UNK – Unknown.</a:t>
            </a:r>
            <a:endParaRPr lang="en-US" sz="2400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CBB33CE-ACBD-4DDE-F007-7B2578505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00" y="5001889"/>
            <a:ext cx="8013432" cy="17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86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0" y="217604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Other Scenarios?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20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3550534" y="937550"/>
            <a:ext cx="50909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Attendance letters:</a:t>
            </a:r>
          </a:p>
          <a:p>
            <a:endParaRPr lang="en-US" sz="3600" dirty="0"/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-7 days absence</a:t>
            </a:r>
          </a:p>
          <a:p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March – 14 (7 new days)</a:t>
            </a:r>
          </a:p>
          <a:p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June – 21 (7 new days)</a:t>
            </a:r>
          </a:p>
          <a:p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Georgia" panose="02040502050405020303" pitchFamily="18" charset="0"/>
              <a:buChar char="◊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7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FB12ACE-97C1-AD3C-4F5C-4FBAB33E3A23}"/>
              </a:ext>
            </a:extLst>
          </p:cNvPr>
          <p:cNvSpPr txBox="1"/>
          <p:nvPr/>
        </p:nvSpPr>
        <p:spPr>
          <a:xfrm>
            <a:off x="1902106" y="1104611"/>
            <a:ext cx="9317621" cy="438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latin typeface="Bahnschrift" panose="020B0502040204020203" pitchFamily="34" charset="0"/>
              </a:rPr>
              <a:t>2019-20 SY:  March 2020 Shutdown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Bahnschrift" panose="020B0502040204020203" pitchFamily="34" charset="0"/>
              </a:rPr>
              <a:t>2020-21 SY:  Hybrid / Remote / In School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Bahnschrift" panose="020B0502040204020203" pitchFamily="34" charset="0"/>
              </a:rPr>
              <a:t>2021-22 SY:  In School – Lots of illness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Bahnschrift" panose="020B0502040204020203" pitchFamily="34" charset="0"/>
              </a:rPr>
              <a:t>2022-23 SY:  Attendance is REAL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A86311FB-9AC0-4C4A-F569-F26C6AEF375B}"/>
              </a:ext>
            </a:extLst>
          </p:cNvPr>
          <p:cNvSpPr/>
          <p:nvPr/>
        </p:nvSpPr>
        <p:spPr>
          <a:xfrm>
            <a:off x="457200" y="236220"/>
            <a:ext cx="11277600" cy="6385560"/>
          </a:xfrm>
          <a:prstGeom prst="cloud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D550961-4405-C6A6-7ED1-AFAF0139B7F7}"/>
              </a:ext>
            </a:extLst>
          </p:cNvPr>
          <p:cNvSpPr/>
          <p:nvPr/>
        </p:nvSpPr>
        <p:spPr>
          <a:xfrm>
            <a:off x="457200" y="4785360"/>
            <a:ext cx="1307746" cy="5951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62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FCD59-2548-EADD-06D3-DB146402F818}"/>
              </a:ext>
            </a:extLst>
          </p:cNvPr>
          <p:cNvSpPr txBox="1"/>
          <p:nvPr/>
        </p:nvSpPr>
        <p:spPr>
          <a:xfrm>
            <a:off x="1356485" y="1168144"/>
            <a:ext cx="100468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Reports</a:t>
            </a:r>
          </a:p>
          <a:p>
            <a:endParaRPr lang="en-US" sz="3600" dirty="0"/>
          </a:p>
          <a:p>
            <a:pPr marL="457200" indent="-457200">
              <a:buFont typeface="Georgia" panose="02040502050405020303" pitchFamily="18" charset="0"/>
              <a:buChar char="◊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attendance clerks runs the report for the list of students who have missed the allotted # of days of school.</a:t>
            </a:r>
          </a:p>
          <a:p>
            <a:pPr marL="457200" indent="-457200">
              <a:buFont typeface="Georgia" panose="02040502050405020303" pitchFamily="18" charset="0"/>
              <a:buChar char="◊"/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The Principal, Counselors, Nurse and Teacher(s) may review the list to qualify who should get a letter.</a:t>
            </a:r>
          </a:p>
        </p:txBody>
      </p:sp>
    </p:spTree>
    <p:extLst>
      <p:ext uri="{BB962C8B-B14F-4D97-AF65-F5344CB8AC3E}">
        <p14:creationId xmlns:p14="http://schemas.microsoft.com/office/powerpoint/2010/main" val="1165125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PUBLIC SERVICE ANNOUNCEMENT">
            <a:hlinkClick r:id="" action="ppaction://media"/>
            <a:extLst>
              <a:ext uri="{FF2B5EF4-FFF2-40B4-BE49-F238E27FC236}">
                <a16:creationId xmlns:a16="http://schemas.microsoft.com/office/drawing/2014/main" id="{0C5FBECE-F7D5-95BC-7BF7-C623CA986A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46810" y="1172326"/>
            <a:ext cx="7698380" cy="43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59EC0-C4FA-F7E5-F06C-5D6BD9AC9554}"/>
              </a:ext>
            </a:extLst>
          </p:cNvPr>
          <p:cNvSpPr txBox="1"/>
          <p:nvPr/>
        </p:nvSpPr>
        <p:spPr>
          <a:xfrm>
            <a:off x="1185333" y="1049611"/>
            <a:ext cx="107513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Webinars: </a:t>
            </a:r>
          </a:p>
          <a:p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Preparing for the ESSA restart for the 2022-23 SY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http://www.nysed.gov/accountability/school-and-district-accountability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https://www.p12.nysed.gov/irs/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7693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83837-CD6C-556F-C164-2609BBBABDF9}"/>
              </a:ext>
            </a:extLst>
          </p:cNvPr>
          <p:cNvSpPr txBox="1"/>
          <p:nvPr/>
        </p:nvSpPr>
        <p:spPr>
          <a:xfrm rot="1226682">
            <a:off x="5720775" y="3107654"/>
            <a:ext cx="6427949" cy="104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B050"/>
                </a:solidFill>
                <a:latin typeface="Baguet Script" panose="00000500000000000000" pitchFamily="2" charset="0"/>
              </a:rPr>
              <a:t>Thank YOU!!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FFE31F6-CD95-8259-43A4-D28A58D6A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92766" y="917046"/>
            <a:ext cx="4865687" cy="48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1FB12ACE-97C1-AD3C-4F5C-4FBAB33E3A23}"/>
              </a:ext>
            </a:extLst>
          </p:cNvPr>
          <p:cNvSpPr txBox="1"/>
          <p:nvPr/>
        </p:nvSpPr>
        <p:spPr>
          <a:xfrm rot="21055807">
            <a:off x="3201875" y="1536174"/>
            <a:ext cx="6395310" cy="37856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latin typeface="Bahnschrift" panose="020B0502040204020203" pitchFamily="34" charset="0"/>
              </a:rPr>
              <a:t>   Social Anxiety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latin typeface="Bahnschrift" panose="020B0502040204020203" pitchFamily="34" charset="0"/>
              </a:rPr>
              <a:t>	Behavior / Violence</a:t>
            </a:r>
          </a:p>
          <a:p>
            <a:pPr lvl="1">
              <a:spcAft>
                <a:spcPts val="1800"/>
              </a:spcAft>
            </a:pPr>
            <a:r>
              <a:rPr lang="en-US" sz="3600" dirty="0">
                <a:latin typeface="Bahnschrift" panose="020B0502040204020203" pitchFamily="34" charset="0"/>
              </a:rPr>
              <a:t>Staff Turnover </a:t>
            </a:r>
          </a:p>
          <a:p>
            <a:pPr lvl="2">
              <a:spcAft>
                <a:spcPts val="1800"/>
              </a:spcAft>
            </a:pPr>
            <a:r>
              <a:rPr lang="en-US" sz="3600" dirty="0">
                <a:latin typeface="Bahnschrift" panose="020B0502040204020203" pitchFamily="34" charset="0"/>
              </a:rPr>
              <a:t>Family Mobility</a:t>
            </a:r>
          </a:p>
          <a:p>
            <a:pPr lvl="1">
              <a:spcAft>
                <a:spcPts val="1800"/>
              </a:spcAft>
            </a:pPr>
            <a:r>
              <a:rPr lang="en-US" sz="3600" dirty="0">
                <a:latin typeface="Bahnschrift" panose="020B0502040204020203" pitchFamily="34" charset="0"/>
              </a:rPr>
              <a:t>Attendance Processes</a:t>
            </a: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6C905236-164E-75A9-AE66-C6C1AE7258D7}"/>
              </a:ext>
            </a:extLst>
          </p:cNvPr>
          <p:cNvSpPr/>
          <p:nvPr/>
        </p:nvSpPr>
        <p:spPr>
          <a:xfrm rot="1049062">
            <a:off x="1247967" y="-951024"/>
            <a:ext cx="10161436" cy="9024825"/>
          </a:xfrm>
          <a:prstGeom prst="irregularSeal2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1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787546-8DC3-96A6-16E8-7DAB6ED286C3}"/>
              </a:ext>
            </a:extLst>
          </p:cNvPr>
          <p:cNvSpPr txBox="1"/>
          <p:nvPr/>
        </p:nvSpPr>
        <p:spPr>
          <a:xfrm>
            <a:off x="3368233" y="1240244"/>
            <a:ext cx="5984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SIRS 360, 361, 371, 375 &amp; 376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1EAB8-64C4-770A-886D-5FFAF6729D49}"/>
              </a:ext>
            </a:extLst>
          </p:cNvPr>
          <p:cNvSpPr txBox="1"/>
          <p:nvPr/>
        </p:nvSpPr>
        <p:spPr>
          <a:xfrm>
            <a:off x="2095500" y="427762"/>
            <a:ext cx="8282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</a:rPr>
              <a:t>New York State Education Department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504B7-003A-57E9-6E79-414DE85AEBF3}"/>
              </a:ext>
            </a:extLst>
          </p:cNvPr>
          <p:cNvSpPr txBox="1"/>
          <p:nvPr/>
        </p:nvSpPr>
        <p:spPr>
          <a:xfrm>
            <a:off x="3368233" y="1886575"/>
            <a:ext cx="7970520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Chronic absence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issing at least ten percent of enrolled school days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arrants urgent attention </a:t>
            </a:r>
          </a:p>
          <a:p>
            <a:pPr lvl="1">
              <a:lnSpc>
                <a:spcPct val="200000"/>
              </a:lnSpc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Diminishes successful student outcomes </a:t>
            </a:r>
          </a:p>
          <a:p>
            <a:pPr lvl="1">
              <a:lnSpc>
                <a:spcPct val="200000"/>
              </a:lnSpc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Undermines learning </a:t>
            </a:r>
            <a:endParaRPr lang="en-US" sz="2800" dirty="0"/>
          </a:p>
        </p:txBody>
      </p:sp>
      <p:pic>
        <p:nvPicPr>
          <p:cNvPr id="13" name="Picture 12" descr="A picture containing text, coin, porcelain&#10;&#10;Description automatically generated">
            <a:extLst>
              <a:ext uri="{FF2B5EF4-FFF2-40B4-BE49-F238E27FC236}">
                <a16:creationId xmlns:a16="http://schemas.microsoft.com/office/drawing/2014/main" id="{9F826E05-B22F-4DDD-1EB7-BBD194012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5" y="297284"/>
            <a:ext cx="1648055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8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787546-8DC3-96A6-16E8-7DAB6ED286C3}"/>
              </a:ext>
            </a:extLst>
          </p:cNvPr>
          <p:cNvSpPr txBox="1"/>
          <p:nvPr/>
        </p:nvSpPr>
        <p:spPr>
          <a:xfrm>
            <a:off x="862013" y="1164044"/>
            <a:ext cx="11525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SIRS 360 </a:t>
            </a:r>
            <a:r>
              <a:rPr lang="en-US" sz="2800" dirty="0"/>
              <a:t>provides counts of students enrolled, absent, present, tardy &amp; missing attendance for every day of the instructional calendar.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3F0B6CB-2A40-445E-B0BE-0CB4B10B9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140"/>
            <a:ext cx="12192000" cy="26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7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787546-8DC3-96A6-16E8-7DAB6ED286C3}"/>
              </a:ext>
            </a:extLst>
          </p:cNvPr>
          <p:cNvSpPr txBox="1"/>
          <p:nvPr/>
        </p:nvSpPr>
        <p:spPr>
          <a:xfrm>
            <a:off x="515074" y="424892"/>
            <a:ext cx="11374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SIRS 361 </a:t>
            </a:r>
            <a:r>
              <a:rPr lang="en-US" sz="3600" dirty="0"/>
              <a:t>provides a YTD summary of attendance days, students enrolled, the # and % of students absent between 0‐4% of days, 5‐9% of days, and 10% &gt; of days.  </a:t>
            </a:r>
          </a:p>
          <a:p>
            <a:r>
              <a:rPr lang="en-US" sz="3600" dirty="0"/>
              <a:t>Using ‘To-Date’ attendance days!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00BF2D2-211E-ACF7-2BCB-EC14E8609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" y="2629044"/>
            <a:ext cx="11587162" cy="3700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072F7B-137A-44D4-CD9F-AEB8E5AA12A1}"/>
              </a:ext>
            </a:extLst>
          </p:cNvPr>
          <p:cNvSpPr txBox="1"/>
          <p:nvPr/>
        </p:nvSpPr>
        <p:spPr>
          <a:xfrm>
            <a:off x="302419" y="6433108"/>
            <a:ext cx="948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 K=16, Gr 1=9,Gr 2=6, Gr 3=3, Gr 4=15, Gr 5=11. Something to look at.</a:t>
            </a:r>
          </a:p>
        </p:txBody>
      </p:sp>
    </p:spTree>
    <p:extLst>
      <p:ext uri="{BB962C8B-B14F-4D97-AF65-F5344CB8AC3E}">
        <p14:creationId xmlns:p14="http://schemas.microsoft.com/office/powerpoint/2010/main" val="396311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6C4228C2-69FD-3AF2-DC8F-BE28E6D20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87" y="879676"/>
            <a:ext cx="7373379" cy="5070665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8C4203E2-E7C1-4FEA-16AE-F08000DCA0F2}"/>
              </a:ext>
            </a:extLst>
          </p:cNvPr>
          <p:cNvSpPr/>
          <p:nvPr/>
        </p:nvSpPr>
        <p:spPr>
          <a:xfrm>
            <a:off x="221226" y="1961723"/>
            <a:ext cx="3982161" cy="318565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/>
              <a:t>SIRS 371 </a:t>
            </a:r>
            <a:r>
              <a:rPr lang="en-US" sz="2800" dirty="0"/>
              <a:t>provides an Attendance Count to date by type of Attendance and Modality.</a:t>
            </a:r>
          </a:p>
        </p:txBody>
      </p:sp>
    </p:spTree>
    <p:extLst>
      <p:ext uri="{BB962C8B-B14F-4D97-AF65-F5344CB8AC3E}">
        <p14:creationId xmlns:p14="http://schemas.microsoft.com/office/powerpoint/2010/main" val="8471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2C70BC-E3CB-9A00-89ED-FD2C2AABD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86" y="5770070"/>
            <a:ext cx="5449060" cy="371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CBFC71F-3891-F7BD-B6F1-4EA3F43C98CE}"/>
              </a:ext>
            </a:extLst>
          </p:cNvPr>
          <p:cNvGrpSpPr/>
          <p:nvPr/>
        </p:nvGrpSpPr>
        <p:grpSpPr>
          <a:xfrm>
            <a:off x="3144040" y="958819"/>
            <a:ext cx="8985813" cy="4477375"/>
            <a:chOff x="3206186" y="958819"/>
            <a:chExt cx="8985813" cy="4477375"/>
          </a:xfrm>
        </p:grpSpPr>
        <p:pic>
          <p:nvPicPr>
            <p:cNvPr id="3" name="Picture 2" descr="Table&#10;&#10;Description automatically generated">
              <a:extLst>
                <a:ext uri="{FF2B5EF4-FFF2-40B4-BE49-F238E27FC236}">
                  <a16:creationId xmlns:a16="http://schemas.microsoft.com/office/drawing/2014/main" id="{18FF3392-9C4D-37B0-E549-2A1E4CB29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6186" y="958819"/>
              <a:ext cx="8985813" cy="4477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C9A7287-A955-647E-741B-2E2D5676224B}"/>
                </a:ext>
              </a:extLst>
            </p:cNvPr>
            <p:cNvSpPr/>
            <p:nvPr/>
          </p:nvSpPr>
          <p:spPr>
            <a:xfrm>
              <a:off x="3259454" y="4492100"/>
              <a:ext cx="8902956" cy="213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8C4203E2-E7C1-4FEA-16AE-F08000DCA0F2}"/>
              </a:ext>
            </a:extLst>
          </p:cNvPr>
          <p:cNvSpPr/>
          <p:nvPr/>
        </p:nvSpPr>
        <p:spPr>
          <a:xfrm>
            <a:off x="221227" y="1961723"/>
            <a:ext cx="2984960" cy="318565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/>
              <a:t>SIRS 375 </a:t>
            </a:r>
            <a:r>
              <a:rPr lang="en-US" sz="2800" dirty="0"/>
              <a:t>provides an Attendance Count to date by District-all locations.</a:t>
            </a:r>
          </a:p>
        </p:txBody>
      </p:sp>
    </p:spTree>
    <p:extLst>
      <p:ext uri="{BB962C8B-B14F-4D97-AF65-F5344CB8AC3E}">
        <p14:creationId xmlns:p14="http://schemas.microsoft.com/office/powerpoint/2010/main" val="18445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2282</TotalTime>
  <Words>1257</Words>
  <Application>Microsoft Office PowerPoint</Application>
  <PresentationFormat>Widescreen</PresentationFormat>
  <Paragraphs>165</Paragraphs>
  <Slides>33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Baguet Script</vt:lpstr>
      <vt:lpstr>Bahnschrift</vt:lpstr>
      <vt:lpstr>Calibri</vt:lpstr>
      <vt:lpstr>Calibri Light</vt:lpstr>
      <vt:lpstr>Castellar</vt:lpstr>
      <vt:lpstr>Georgia</vt:lpstr>
      <vt:lpstr>Kristen ITC</vt:lpstr>
      <vt:lpstr>Office Theme</vt:lpstr>
      <vt:lpstr>DIGGING into Attendance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Penfield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DIGGING into Attendance</dc:title>
  <dc:creator>Mauro, Marti</dc:creator>
  <cp:lastModifiedBy>Info NYSCATE</cp:lastModifiedBy>
  <cp:revision>13</cp:revision>
  <dcterms:created xsi:type="dcterms:W3CDTF">2023-02-09T17:02:26Z</dcterms:created>
  <dcterms:modified xsi:type="dcterms:W3CDTF">2023-03-17T20:58:06Z</dcterms:modified>
</cp:coreProperties>
</file>